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c42b442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ec42b442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c42b442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c42b442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7d56229f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7d56229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7d5622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7d5622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7d56229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7d56229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d56229f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7d56229f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d56229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7d56229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ec42b442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ec42b442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7d56229f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7d56229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d56229f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7d56229f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6117c9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6117c9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ec42b442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ec42b442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117c97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117c97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6117c97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6117c97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6117c97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6117c97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7d56229f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7d56229f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7d56229f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7d56229f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7d56229f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7d56229f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d56229f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d56229f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117c97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117c97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117c97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6117c97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7d56229f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7d56229f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d56229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d56229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441fe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441fe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d5622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d5622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d56229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d56229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c42b442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c42b442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c42b442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c42b442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ec42b442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ec42b442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jitee.org/wp-content/uploads/papers/v8i6s4/F10930486S419.pdf" TargetMode="External"/><Relationship Id="rId4" Type="http://schemas.openxmlformats.org/officeDocument/2006/relationships/hyperlink" Target="https://www.researchgate.net/publication/327980768_LBPH_Based_Improved_Face_Recognition_At_Low_Resolution" TargetMode="External"/><Relationship Id="rId5" Type="http://schemas.openxmlformats.org/officeDocument/2006/relationships/hyperlink" Target="https://docs.opencv.org/" TargetMode="External"/><Relationship Id="rId6" Type="http://schemas.openxmlformats.org/officeDocument/2006/relationships/hyperlink" Target="https://docs.aws.amazon.com/quicksight/latest/user/welcome.html" TargetMode="External"/><Relationship Id="rId7" Type="http://schemas.openxmlformats.org/officeDocument/2006/relationships/hyperlink" Target="https://www.youtube.com/watch?v=RpseX2ylEuw&amp;list=PLQVvvaa0QuDesV8WWHLLXW_avmTzHmJLv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4920400" y="2571750"/>
            <a:ext cx="3720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Group Members: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Akash Manish Lad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Ram Kumar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Chris Nikhil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Sudharshan Rahgu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3142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9900"/>
                </a:solidFill>
              </a:rPr>
              <a:t>Internet of Things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Project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CSE-3009</a:t>
            </a:r>
            <a:endParaRPr b="1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1297500" y="99150"/>
            <a:ext cx="7038900" cy="49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Setting up </a:t>
            </a:r>
            <a:r>
              <a:rPr b="1" lang="en-GB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Quicksight </a:t>
            </a: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Dashboard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Setting AWS Credential On Computer/Laptop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Install Certificate Into Your Pi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With credentials like 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spcBef>
                <a:spcPts val="1600"/>
              </a:spcBef>
              <a:spcAft>
                <a:spcPts val="0"/>
              </a:spcAft>
              <a:buSzPts val="2200"/>
              <a:buFont typeface="Roboto"/>
              <a:buAutoNum type="arabicPeriod"/>
            </a:pPr>
            <a:r>
              <a:rPr b="1" lang="en-GB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Public </a:t>
            </a: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user key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eriod"/>
            </a:pPr>
            <a:r>
              <a:rPr b="1" lang="en-GB" sz="22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Private </a:t>
            </a:r>
            <a:r>
              <a:rPr b="1" lang="en-GB" sz="2200">
                <a:latin typeface="Roboto"/>
                <a:ea typeface="Roboto"/>
                <a:cs typeface="Roboto"/>
                <a:sym typeface="Roboto"/>
              </a:rPr>
              <a:t>user key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1235525" y="0"/>
            <a:ext cx="70389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Software used 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1078275" y="743650"/>
            <a:ext cx="80658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Python 3.7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OpenCV </a:t>
            </a:r>
            <a:r>
              <a:rPr i="1" lang="en-GB" sz="1600">
                <a:latin typeface="Montserrat"/>
                <a:ea typeface="Montserrat"/>
                <a:cs typeface="Montserrat"/>
                <a:sym typeface="Montserrat"/>
              </a:rPr>
              <a:t>(Image Detection &amp; Recognition)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Tkinter </a:t>
            </a:r>
            <a:r>
              <a:rPr i="1" lang="en-GB" sz="1600">
                <a:latin typeface="Montserrat"/>
                <a:ea typeface="Montserrat"/>
                <a:cs typeface="Montserrat"/>
                <a:sym typeface="Montserrat"/>
              </a:rPr>
              <a:t>(Attendance UI)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Numpy, Pandas </a:t>
            </a:r>
            <a:r>
              <a:rPr i="1" lang="en-GB" sz="1600">
                <a:latin typeface="Montserrat"/>
                <a:ea typeface="Montserrat"/>
                <a:cs typeface="Montserrat"/>
                <a:sym typeface="Montserrat"/>
              </a:rPr>
              <a:t>(Image/data processing)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Datetime, csv </a:t>
            </a:r>
            <a:r>
              <a:rPr i="1" lang="en-GB" sz="1600">
                <a:latin typeface="Montserrat"/>
                <a:ea typeface="Montserrat"/>
                <a:cs typeface="Montserrat"/>
                <a:sym typeface="Montserrat"/>
              </a:rPr>
              <a:t>(records time-in/out with name in CSV 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AWS Cloud Service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Security certificate set-up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Purchasing appropriate service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Signing-up Dashboard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1359475" y="59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Face Recognition Algorithm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297500" y="619700"/>
            <a:ext cx="7038900" cy="3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LBPH Algorithm </a:t>
            </a:r>
            <a:r>
              <a:rPr i="1" lang="en-GB" sz="1600">
                <a:latin typeface="Montserrat"/>
                <a:ea typeface="Montserrat"/>
                <a:cs typeface="Montserrat"/>
                <a:sym typeface="Montserrat"/>
              </a:rPr>
              <a:t>(Local Binary Patterns Histogram algorithm)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Algorithm uses </a:t>
            </a:r>
            <a:r>
              <a:rPr b="1" lang="en-GB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160,000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features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4 primary steps of implementation of Face Recognition Algorithm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Selection of Haar features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Integral images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Adaboost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Cascade Classifier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1297500" y="0"/>
            <a:ext cx="78465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9900"/>
                </a:solidFill>
              </a:rPr>
              <a:t>Haar features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similar to these convolution kernels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calculated by subtracting the sum of pixels under white rectangle from the sum of pixels under black rectangle.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9900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725" y="2187522"/>
            <a:ext cx="3541175" cy="20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297500" y="0"/>
            <a:ext cx="78465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9900"/>
                </a:solidFill>
              </a:rPr>
              <a:t>Integral Images</a:t>
            </a:r>
            <a:endParaRPr b="1" sz="2200">
              <a:solidFill>
                <a:srgbClr val="FF9900"/>
              </a:solidFill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Generates the sum of values in a rectangular subset of a grid in the image processing domain it is known as integral image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9900"/>
                </a:solidFill>
              </a:rPr>
              <a:t>Adaboost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output of the other learning algorithms ('weak learners') is combined into a weighted sum that represents the final output of the boosted classifier.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524" y="1316300"/>
            <a:ext cx="4314825" cy="111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438" y="3908738"/>
            <a:ext cx="43148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297500" y="151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Cascade </a:t>
            </a:r>
            <a:r>
              <a:rPr b="1" lang="en-GB" sz="25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Classifier</a:t>
            </a:r>
            <a:endParaRPr b="1"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1297500" y="830400"/>
            <a:ext cx="70389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Comprises of composition of all stages containing strong classifier where all the features are combined in different stages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Determines whether an image is face or not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400" y="2218475"/>
            <a:ext cx="42291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575" y="0"/>
            <a:ext cx="4428799" cy="2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3600"/>
            <a:ext cx="62007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0" y="1561650"/>
            <a:ext cx="3000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Working &amp; Accuracy of LBPH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297500" y="83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IEEE ref. for efficient accuracy of </a:t>
            </a:r>
            <a:endParaRPr b="1" sz="2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LBPH Algorithm</a:t>
            </a:r>
            <a:endParaRPr sz="2600"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50" y="1567559"/>
            <a:ext cx="9144000" cy="345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AWS Cloud Services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297500" y="619700"/>
            <a:ext cx="7038900" cy="3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Among various available service we decided: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“  </a:t>
            </a:r>
            <a:r>
              <a:rPr b="1" lang="en-GB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- Quicksight </a:t>
            </a:r>
            <a:r>
              <a:rPr b="1" lang="en-GB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 sz="22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Billed at $0.30 /session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474" y="1088825"/>
            <a:ext cx="1687475" cy="7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875" y="2404425"/>
            <a:ext cx="6518624" cy="2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Features</a:t>
            </a:r>
            <a:endParaRPr b="1" sz="3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50" y="1423050"/>
            <a:ext cx="271394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322275" y="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IoT-based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Face Recognition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for 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Attendance System 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SPICE </a:t>
            </a:r>
            <a:r>
              <a:rPr b="1" lang="en-GB" sz="3500">
                <a:solidFill>
                  <a:srgbClr val="FFFFFF"/>
                </a:solidFill>
              </a:rPr>
              <a:t>Engine </a:t>
            </a:r>
            <a:r>
              <a:rPr i="1" lang="en-GB" sz="2500">
                <a:solidFill>
                  <a:srgbClr val="FFFFFF"/>
                </a:solidFill>
              </a:rPr>
              <a:t>(superfast/viable)</a:t>
            </a:r>
            <a:endParaRPr i="1"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00" y="1534625"/>
            <a:ext cx="239749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1078275" y="123950"/>
            <a:ext cx="8006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Analytics </a:t>
            </a:r>
            <a:r>
              <a:rPr i="1" lang="en-GB" sz="2500">
                <a:solidFill>
                  <a:srgbClr val="FFFFFF"/>
                </a:solidFill>
              </a:rPr>
              <a:t>(smart/adaptive)</a:t>
            </a:r>
            <a:endParaRPr i="1"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388" y="1088425"/>
            <a:ext cx="239158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1264175" y="285050"/>
            <a:ext cx="78798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Easy-share</a:t>
            </a:r>
            <a:endParaRPr b="1" sz="35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rgbClr val="FFFFFF"/>
                </a:solidFill>
              </a:rPr>
              <a:t>(Supported across various platforms)</a:t>
            </a:r>
            <a:endParaRPr i="1"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534600"/>
            <a:ext cx="28003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Hands-on</a:t>
            </a:r>
            <a:endParaRPr b="1" sz="3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25" y="1567550"/>
            <a:ext cx="7301124" cy="30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Uploading Data</a:t>
            </a:r>
            <a:endParaRPr b="1" sz="3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rgbClr val="FFFFFF"/>
                </a:solidFill>
              </a:rPr>
              <a:t>(.csv, .tsv, .json, .xlsx)</a:t>
            </a:r>
            <a:endParaRPr b="1" i="1" sz="2000">
              <a:solidFill>
                <a:srgbClr val="FFFFFF"/>
              </a:solidFill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32320" l="-4549" r="4550" t="-32320"/>
          <a:stretch/>
        </p:blipFill>
        <p:spPr>
          <a:xfrm>
            <a:off x="1077671" y="830400"/>
            <a:ext cx="7478550" cy="3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446200" y="71500"/>
            <a:ext cx="842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Dashboard Analytics</a:t>
            </a:r>
            <a:r>
              <a:rPr lang="en-GB" sz="2900">
                <a:solidFill>
                  <a:srgbClr val="FFFFFF"/>
                </a:solidFill>
              </a:rPr>
              <a:t>(1/2)</a:t>
            </a:r>
            <a:endParaRPr sz="1800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" y="1464225"/>
            <a:ext cx="43243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26" y="1521488"/>
            <a:ext cx="4154551" cy="25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1375750" y="4237025"/>
            <a:ext cx="13758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 1.1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6159700" y="4339850"/>
            <a:ext cx="13758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 1.2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669300" y="220225"/>
            <a:ext cx="8474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Quicksight </a:t>
            </a:r>
            <a:r>
              <a:rPr b="1" lang="en-GB" sz="3500">
                <a:solidFill>
                  <a:srgbClr val="FFFFFF"/>
                </a:solidFill>
              </a:rPr>
              <a:t>Dashboard Analytics</a:t>
            </a:r>
            <a:r>
              <a:rPr lang="en-GB" sz="2900">
                <a:solidFill>
                  <a:srgbClr val="FFFFFF"/>
                </a:solidFill>
              </a:rPr>
              <a:t>(2/2)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1311525"/>
            <a:ext cx="5288550" cy="32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147" y="1460250"/>
            <a:ext cx="3003453" cy="1855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1995425" y="4623000"/>
            <a:ext cx="1326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 1.3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7204575" y="3374850"/>
            <a:ext cx="950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 1.4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359475" y="0"/>
            <a:ext cx="6976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Future Work</a:t>
            </a:r>
            <a:endParaRPr b="1" sz="3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1078275" y="607300"/>
            <a:ext cx="8065800" cy="4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consideration with Post</a:t>
            </a: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COVID-19</a:t>
            </a:r>
            <a:endParaRPr b="1" sz="2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GB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Thermal Screening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GB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Mask Detection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Attendance &amp; Reporting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b="1" lang="en-GB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Infrared Sensors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GB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High Quality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Camera for measuring temperature and image recognition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 nearby Medical centre in case of </a:t>
            </a:r>
            <a:r>
              <a:rPr b="1" lang="en-GB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Emergency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health-care hospitality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25" y="1728863"/>
            <a:ext cx="2096750" cy="16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13" y="1752600"/>
            <a:ext cx="19526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12355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References</a:t>
            </a:r>
            <a:endParaRPr b="1" sz="3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1235525" y="718850"/>
            <a:ext cx="7908600" cy="4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●"/>
            </a:pPr>
            <a:r>
              <a:rPr lang="en-GB" sz="1200"/>
              <a:t>IoT attendance system 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https://www.ijitee.org/wp-content/uploads/papers/v8i6s4/F10930486S419.pdf</a:t>
            </a:r>
            <a:endParaRPr b="1" sz="1200" u="sng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Accurate &amp; Optimised Face Recognition research paper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https://ieeexplore.ieee.org/xpl/conhome/7889414/proceeding</a:t>
            </a:r>
            <a:endParaRPr b="1" sz="1200" u="sng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LBPH Based Improved Face Recognition At Low Resolution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https://www.researchgate.net/publication/327980768_LBPH_Based_Improved_Face_Recognition_At_Low_Resolution</a:t>
            </a:r>
            <a:endParaRPr b="1" sz="2600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Opencv </a:t>
            </a: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Documentation: </a:t>
            </a: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u="sng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https://docs.opencv.org/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AWS-Quicksight User Guide: </a:t>
            </a: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https://docs.aws.amazon.com/quicksight/latest/user/welcome.html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YouTube Tutorials for Raspberry pi Configuration: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https://www.youtube.com/watch?v=RpseX2ylEuw&amp;list=PLQVvvaa0QuDesV8WWHLLXW_avmTzHmJLv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718850" y="966750"/>
            <a:ext cx="8167500" cy="4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endParaRPr b="1" sz="3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2743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endParaRPr b="1" sz="3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providing</a:t>
            </a:r>
            <a:r>
              <a:rPr b="1" lang="en-GB" sz="3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this opportunity! </a:t>
            </a:r>
            <a:endParaRPr b="1" sz="3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4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Project Aim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979125" y="1338550"/>
            <a:ext cx="7357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build automated Attendance system to prevent time-wastage in classrooms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Ease out the process of Manual Attendance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b="1" lang="en-GB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On-Cloud</a:t>
            </a: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Analytics and Report Generation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75" y="2649700"/>
            <a:ext cx="2569375" cy="1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74" y="2649700"/>
            <a:ext cx="1918380" cy="1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127850" y="96275"/>
            <a:ext cx="77709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</a:rPr>
              <a:t>Diagrammatic Representation</a:t>
            </a:r>
            <a:endParaRPr b="1" sz="3500">
              <a:solidFill>
                <a:srgbClr val="FF9900"/>
              </a:solidFill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5" y="1462850"/>
            <a:ext cx="8743749" cy="3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8186" l="12603" r="33045" t="4819"/>
          <a:stretch/>
        </p:blipFill>
        <p:spPr>
          <a:xfrm>
            <a:off x="2281526" y="924025"/>
            <a:ext cx="4580949" cy="4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1326150" y="0"/>
            <a:ext cx="62961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Project Set-up</a:t>
            </a:r>
            <a:endParaRPr b="1" sz="3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1313750" y="0"/>
            <a:ext cx="69654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Project Cost</a:t>
            </a:r>
            <a:endParaRPr b="1" sz="3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77000" y="917150"/>
            <a:ext cx="7038900" cy="3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Raspberry pi 3B+ -----------------------₹  3000/-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16 GB Sandisk SD Card----------------₹    250/-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HDMI Cable------------------------------₹   120/-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USB Type-B micro Cable---------------₹     40/-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USB Adapter (keyboard+mouse)-----₹ 1950/-   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Monitor Display-------------------------₹ 1500/-</a:t>
            </a:r>
            <a:endParaRPr b="1" sz="2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300"/>
              <a:t>		</a:t>
            </a:r>
            <a:r>
              <a:rPr b="1" lang="en-GB" sz="2300">
                <a:solidFill>
                  <a:srgbClr val="FF9900"/>
                </a:solidFill>
              </a:rPr>
              <a:t>Net Total:	</a:t>
            </a:r>
            <a:r>
              <a:rPr b="1" lang="en-GB" sz="2300"/>
              <a:t>				            </a:t>
            </a:r>
            <a:r>
              <a:rPr b="1" lang="en-GB" sz="2300">
                <a:solidFill>
                  <a:srgbClr val="00FF00"/>
                </a:solidFill>
              </a:rPr>
              <a:t>₹ 6860 /-</a:t>
            </a:r>
            <a:r>
              <a:rPr b="1" lang="en-GB" sz="2300"/>
              <a:t>					</a:t>
            </a:r>
            <a:endParaRPr b="1" sz="2300"/>
          </a:p>
        </p:txBody>
      </p:sp>
      <p:cxnSp>
        <p:nvCxnSpPr>
          <p:cNvPr id="167" name="Google Shape;167;p18"/>
          <p:cNvCxnSpPr/>
          <p:nvPr/>
        </p:nvCxnSpPr>
        <p:spPr>
          <a:xfrm>
            <a:off x="6444875" y="3519875"/>
            <a:ext cx="16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756025"/>
            <a:ext cx="70389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Raspberry pi will be used as an IoT device to get local data by constructing a face recognition architecture. 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500"/>
              <a:t>Part 1 - IoT device setup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500"/>
              <a:t>Part 2 - Face recognition setup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500"/>
              <a:t>Part 3 - AWS Analytics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950" y="3347300"/>
            <a:ext cx="1752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1322300" y="142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9900"/>
                </a:solidFill>
              </a:rPr>
              <a:t>Setting up OS for Raspberry pi</a:t>
            </a:r>
            <a:endParaRPr b="1" sz="3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→ Downloading Raspbian Image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→ Flashing the OS image to the SD card on Raspberry pi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→ Etcher for Windows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→ Wait about 5~10 minutes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→ </a:t>
            </a:r>
            <a:r>
              <a:rPr lang="en-GB" sz="2000"/>
              <a:t>OS installation Completed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575" y="3255400"/>
            <a:ext cx="1937786" cy="1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1297500" y="247875"/>
            <a:ext cx="7038900" cy="4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9900"/>
                </a:solidFill>
              </a:rPr>
              <a:t>Hardware/Software </a:t>
            </a:r>
            <a:r>
              <a:rPr b="1" lang="en-GB" sz="3000">
                <a:solidFill>
                  <a:srgbClr val="FF9900"/>
                </a:solidFill>
              </a:rPr>
              <a:t>for Raspberry pi</a:t>
            </a:r>
            <a:endParaRPr b="1" sz="3000">
              <a:solidFill>
                <a:srgbClr val="FF99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Raspberry Pi Wifi Setup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Raspberry Pi Packages Installation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Setup AWS Credential On Your Raspberry Pi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